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9" r:id="rId2"/>
    <p:sldId id="284" r:id="rId3"/>
    <p:sldId id="308" r:id="rId4"/>
    <p:sldId id="323" r:id="rId5"/>
    <p:sldId id="324" r:id="rId6"/>
    <p:sldId id="325" r:id="rId7"/>
    <p:sldId id="327" r:id="rId8"/>
    <p:sldId id="330" r:id="rId9"/>
    <p:sldId id="311" r:id="rId10"/>
    <p:sldId id="351" r:id="rId11"/>
    <p:sldId id="352" r:id="rId12"/>
    <p:sldId id="353" r:id="rId13"/>
    <p:sldId id="335" r:id="rId14"/>
    <p:sldId id="336" r:id="rId15"/>
    <p:sldId id="337" r:id="rId16"/>
    <p:sldId id="338" r:id="rId17"/>
    <p:sldId id="339" r:id="rId18"/>
    <p:sldId id="341" r:id="rId19"/>
    <p:sldId id="342" r:id="rId20"/>
    <p:sldId id="343" r:id="rId21"/>
    <p:sldId id="278" r:id="rId22"/>
    <p:sldId id="285" r:id="rId23"/>
  </p:sldIdLst>
  <p:sldSz cx="9144000" cy="5143500" type="screen16x9"/>
  <p:notesSz cx="6858000" cy="9144000"/>
  <p:custDataLst>
    <p:tags r:id="rId24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000"/>
    <a:srgbClr val="E5FAFF"/>
    <a:srgbClr val="FF7C80"/>
    <a:srgbClr val="2F7DE1"/>
    <a:srgbClr val="A9C066"/>
    <a:srgbClr val="E06A26"/>
    <a:srgbClr val="40D8D4"/>
    <a:srgbClr val="3FD5AE"/>
    <a:srgbClr val="587B84"/>
    <a:srgbClr val="675D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>
      <p:cViewPr varScale="1">
        <p:scale>
          <a:sx n="99" d="100"/>
          <a:sy n="99" d="100"/>
        </p:scale>
        <p:origin x="96" y="8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" y="2018"/>
            <a:ext cx="9143525" cy="514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" y="2018"/>
            <a:ext cx="9143521" cy="514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6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761"/>
            <a:ext cx="9138582" cy="51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0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" y="0"/>
            <a:ext cx="914128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5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" y="-1"/>
            <a:ext cx="9150696" cy="51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77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2020/11/24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60" r:id="rId5"/>
    <p:sldLayoutId id="2147483651" r:id="rId6"/>
    <p:sldLayoutId id="2147483652" r:id="rId7"/>
    <p:sldLayoutId id="2147483653" r:id="rId8"/>
    <p:sldLayoutId id="2147483661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8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67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8" name="圆角矩形 1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587B8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419621"/>
            <a:ext cx="2304258" cy="23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4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8" name="圆角矩形 1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587B8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419621"/>
            <a:ext cx="2304258" cy="23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8" name="圆角矩形 1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587B8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419621"/>
            <a:ext cx="2304258" cy="23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8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: 圆角 1">
            <a:extLst>
              <a:ext uri="{FF2B5EF4-FFF2-40B4-BE49-F238E27FC236}">
                <a16:creationId xmlns="" xmlns:a16="http://schemas.microsoft.com/office/drawing/2014/main" id="{8AD4B4B8-85BB-4919-8DF6-7DD6F7AE76DF}"/>
              </a:ext>
            </a:extLst>
          </p:cNvPr>
          <p:cNvSpPr/>
          <p:nvPr/>
        </p:nvSpPr>
        <p:spPr>
          <a:xfrm>
            <a:off x="611559" y="1059582"/>
            <a:ext cx="7920882" cy="3456384"/>
          </a:xfrm>
          <a:prstGeom prst="roundRect">
            <a:avLst>
              <a:gd name="adj" fmla="val 2764"/>
            </a:avLst>
          </a:prstGeom>
          <a:solidFill>
            <a:schemeClr val="bg1"/>
          </a:solidFill>
          <a:ln>
            <a:solidFill>
              <a:srgbClr val="FF5D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="" xmlns:a16="http://schemas.microsoft.com/office/drawing/2014/main" id="{0EBF59D4-B6E7-4038-A400-20A56D7423C3}"/>
              </a:ext>
            </a:extLst>
          </p:cNvPr>
          <p:cNvSpPr/>
          <p:nvPr/>
        </p:nvSpPr>
        <p:spPr>
          <a:xfrm>
            <a:off x="789482" y="1383344"/>
            <a:ext cx="7565036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　　第一部分</a:t>
            </a:r>
            <a:r>
              <a:rPr lang="en-US" altLang="zh-CN" sz="2400" smtClean="0">
                <a:latin typeface="+mj-ea"/>
                <a:ea typeface="+mj-ea"/>
              </a:rPr>
              <a:t>(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240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400">
                <a:latin typeface="+mj-ea"/>
                <a:ea typeface="+mj-ea"/>
              </a:rPr>
              <a:t>～</a:t>
            </a:r>
            <a:r>
              <a:rPr lang="en-US" altLang="zh-CN" sz="240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自然段</a:t>
            </a:r>
            <a:r>
              <a:rPr lang="en-US" altLang="zh-CN" sz="2400" smtClean="0">
                <a:latin typeface="+mj-ea"/>
                <a:ea typeface="+mj-ea"/>
              </a:rPr>
              <a:t>)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展示了园子的基本样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貌，重点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描写了园子里的昆虫、花草和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树木，表现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了园子景物繁多、色彩明丽的特点。 </a:t>
            </a: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　　第二部分</a:t>
            </a:r>
            <a:r>
              <a:rPr lang="en-US" altLang="zh-CN" sz="2400" smtClean="0">
                <a:latin typeface="+mj-ea"/>
                <a:ea typeface="+mj-ea"/>
              </a:rPr>
              <a:t>(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2400" smtClean="0">
                <a:latin typeface="楷体" panose="02010609060101010101" pitchFamily="49" charset="-122"/>
                <a:ea typeface="楷体" panose="02010609060101010101" pitchFamily="49" charset="-122"/>
              </a:rPr>
              <a:t>4</a:t>
            </a:r>
            <a:r>
              <a:rPr lang="zh-CN" altLang="en-US" sz="2400">
                <a:latin typeface="+mj-ea"/>
                <a:ea typeface="+mj-ea"/>
              </a:rPr>
              <a:t>～</a:t>
            </a:r>
            <a:r>
              <a:rPr lang="en-US" altLang="zh-CN" sz="2400" smtClean="0">
                <a:latin typeface="楷体" panose="02010609060101010101" pitchFamily="49" charset="-122"/>
                <a:ea typeface="楷体" panose="02010609060101010101" pitchFamily="49" charset="-122"/>
              </a:rPr>
              <a:t>14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自然段</a:t>
            </a:r>
            <a:r>
              <a:rPr lang="en-US" altLang="zh-CN" sz="2400" smtClean="0">
                <a:latin typeface="+mj-ea"/>
                <a:ea typeface="+mj-ea"/>
              </a:rPr>
              <a:t>)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主要写了“我”和祖父在园子里的活动。</a:t>
            </a:r>
          </a:p>
          <a:p>
            <a:pPr>
              <a:lnSpc>
                <a:spcPct val="130000"/>
              </a:lnSpc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　　第三部分</a:t>
            </a:r>
            <a:r>
              <a:rPr lang="en-US" altLang="zh-CN" sz="2400" smtClean="0">
                <a:latin typeface="+mj-ea"/>
                <a:ea typeface="+mj-ea"/>
              </a:rPr>
              <a:t>(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2400" smtClean="0">
                <a:latin typeface="楷体" panose="02010609060101010101" pitchFamily="49" charset="-122"/>
                <a:ea typeface="楷体" panose="02010609060101010101" pitchFamily="49" charset="-122"/>
              </a:rPr>
              <a:t>15</a:t>
            </a:r>
            <a:r>
              <a:rPr lang="zh-CN" altLang="en-US" sz="2400">
                <a:latin typeface="+mj-ea"/>
                <a:ea typeface="+mj-ea"/>
              </a:rPr>
              <a:t>～</a:t>
            </a:r>
            <a:r>
              <a:rPr lang="en-US" altLang="zh-CN" sz="2400" smtClean="0">
                <a:latin typeface="楷体" panose="02010609060101010101" pitchFamily="49" charset="-122"/>
                <a:ea typeface="楷体" panose="02010609060101010101" pitchFamily="49" charset="-122"/>
              </a:rPr>
              <a:t>19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自然段</a:t>
            </a:r>
            <a:r>
              <a:rPr lang="en-US" altLang="zh-CN" sz="2400" smtClean="0">
                <a:latin typeface="+mj-ea"/>
                <a:ea typeface="+mj-ea"/>
              </a:rPr>
              <a:t>)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再次写了园中的景物。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27F3F2D8-7134-44E6-9953-31620CB29DDC}"/>
              </a:ext>
            </a:extLst>
          </p:cNvPr>
          <p:cNvSpPr/>
          <p:nvPr/>
        </p:nvSpPr>
        <p:spPr>
          <a:xfrm>
            <a:off x="1104044" y="1006748"/>
            <a:ext cx="3258947" cy="257120"/>
          </a:xfrm>
          <a:prstGeom prst="rect">
            <a:avLst/>
          </a:prstGeom>
          <a:gradFill>
            <a:gsLst>
              <a:gs pos="0">
                <a:srgbClr val="FEFEF2"/>
              </a:gs>
              <a:gs pos="100000">
                <a:srgbClr val="EF857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15EFCD18-0D30-4A1D-B9EC-05DFCBF8A6C7}"/>
              </a:ext>
            </a:extLst>
          </p:cNvPr>
          <p:cNvSpPr txBox="1"/>
          <p:nvPr/>
        </p:nvSpPr>
        <p:spPr>
          <a:xfrm>
            <a:off x="1177505" y="727180"/>
            <a:ext cx="3185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00">
                <a:solidFill>
                  <a:srgbClr val="FF5D5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理清</a:t>
            </a:r>
            <a:r>
              <a:rPr lang="zh-CN" altLang="en-US" sz="2600" smtClean="0">
                <a:solidFill>
                  <a:srgbClr val="FF5D5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脉络，概括</a:t>
            </a:r>
            <a:r>
              <a:rPr lang="zh-CN" altLang="en-US" sz="2600">
                <a:solidFill>
                  <a:srgbClr val="FF5D5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段意</a:t>
            </a:r>
            <a:endParaRPr lang="zh-CN" altLang="en-US" sz="2600" dirty="0">
              <a:solidFill>
                <a:srgbClr val="FF5D5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星形: 五角 7">
            <a:extLst>
              <a:ext uri="{FF2B5EF4-FFF2-40B4-BE49-F238E27FC236}">
                <a16:creationId xmlns="" xmlns:a16="http://schemas.microsoft.com/office/drawing/2014/main" id="{371FBC9D-8749-45AE-8365-05F89D6EF5A1}"/>
              </a:ext>
            </a:extLst>
          </p:cNvPr>
          <p:cNvSpPr/>
          <p:nvPr/>
        </p:nvSpPr>
        <p:spPr>
          <a:xfrm>
            <a:off x="4334688" y="692981"/>
            <a:ext cx="237312" cy="237312"/>
          </a:xfrm>
          <a:prstGeom prst="star5">
            <a:avLst/>
          </a:prstGeom>
          <a:solidFill>
            <a:srgbClr val="EF857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7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1600" y="951570"/>
            <a:ext cx="7200800" cy="3240360"/>
          </a:xfrm>
          <a:prstGeom prst="roundRect">
            <a:avLst>
              <a:gd name="adj" fmla="val 8870"/>
            </a:avLst>
          </a:prstGeom>
          <a:solidFill>
            <a:schemeClr val="bg1"/>
          </a:solidFill>
          <a:ln>
            <a:solidFill>
              <a:srgbClr val="FFA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91680" y="2787774"/>
            <a:ext cx="5924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smtClean="0">
                <a:latin typeface="楷体" panose="02010609060101010101" pitchFamily="49" charset="-122"/>
                <a:ea typeface="楷体" panose="02010609060101010101" pitchFamily="49" charset="-122"/>
              </a:rPr>
              <a:t>蜜蜂 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蝴蝶</a:t>
            </a:r>
            <a:r>
              <a:rPr lang="zh-CN" altLang="en-US" sz="3600" smtClean="0">
                <a:latin typeface="楷体" panose="02010609060101010101" pitchFamily="49" charset="-122"/>
                <a:ea typeface="楷体" panose="02010609060101010101" pitchFamily="49" charset="-122"/>
              </a:rPr>
              <a:t>　 蜻蜓　 蚂蚱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053515" y="1011443"/>
            <a:ext cx="7200800" cy="3240360"/>
          </a:xfrm>
          <a:prstGeom prst="roundRect">
            <a:avLst>
              <a:gd name="adj" fmla="val 8870"/>
            </a:avLst>
          </a:prstGeom>
          <a:noFill/>
          <a:ln>
            <a:solidFill>
              <a:srgbClr val="FFA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70" y="1635588"/>
            <a:ext cx="1298561" cy="11522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85" y="1598469"/>
            <a:ext cx="1298561" cy="11522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25" y="1635588"/>
            <a:ext cx="1292464" cy="11522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404" y="1889971"/>
            <a:ext cx="1505843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932918"/>
            <a:ext cx="9144000" cy="2210582"/>
            <a:chOff x="0" y="2932918"/>
            <a:chExt cx="9144000" cy="221058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36"/>
            <a:stretch/>
          </p:blipFill>
          <p:spPr>
            <a:xfrm>
              <a:off x="0" y="3586754"/>
              <a:ext cx="9144000" cy="155674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2932918"/>
              <a:ext cx="9144000" cy="2210582"/>
            </a:xfrm>
            <a:prstGeom prst="rect">
              <a:avLst/>
            </a:prstGeom>
            <a:solidFill>
              <a:srgbClr val="E5FAF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660359" y="932757"/>
            <a:ext cx="78232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　　蝴蝶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有白蝴蝶、黄蝴蝶。这种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蝴蝶小，不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太好看。好看的是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大红蝴蝶，满身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带着金粉。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0358" y="1918102"/>
            <a:ext cx="6144891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蜻蜓是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金的，蚂蚱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是绿的。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0359" y="2445713"/>
            <a:ext cx="782328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　　蜜蜂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则嗡嗡地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飞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着，满身绒毛，落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到一朵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花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上，胖乎乎，圆滚滚，就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像一个小毛球似的不动了。</a:t>
            </a:r>
          </a:p>
        </p:txBody>
      </p:sp>
    </p:spTree>
    <p:extLst>
      <p:ext uri="{BB962C8B-B14F-4D97-AF65-F5344CB8AC3E}">
        <p14:creationId xmlns:p14="http://schemas.microsoft.com/office/powerpoint/2010/main" val="6680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19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2932918"/>
            <a:ext cx="9144000" cy="2210582"/>
            <a:chOff x="0" y="2932918"/>
            <a:chExt cx="9144000" cy="2210582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36"/>
            <a:stretch/>
          </p:blipFill>
          <p:spPr>
            <a:xfrm>
              <a:off x="0" y="3586754"/>
              <a:ext cx="9144000" cy="155674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0" y="2932918"/>
              <a:ext cx="9144000" cy="2210582"/>
            </a:xfrm>
            <a:prstGeom prst="rect">
              <a:avLst/>
            </a:prstGeom>
            <a:solidFill>
              <a:srgbClr val="E5FAF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634985" y="878619"/>
            <a:ext cx="8013715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　我家有一个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大花园，这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花园里蜜蜂、蝴蝶、蜻蜓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、蚂蚱，样样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都有。蝴蝶有　蝴蝶、　蝴蝶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。这种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蝴蝶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小，不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太好看。好看的是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大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　蝴蝶，满身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带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着　粉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。蜻蜓是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金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的，蚂蚱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　的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。蜜蜂则嗡嗡地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飞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着，满身绒毛，落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到一朵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花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上，胖乎乎，圆滚滚，就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像一个小毛球似的不动了。</a:t>
            </a:r>
          </a:p>
        </p:txBody>
      </p:sp>
      <p:sp>
        <p:nvSpPr>
          <p:cNvPr id="18" name="矩形 17"/>
          <p:cNvSpPr/>
          <p:nvPr/>
        </p:nvSpPr>
        <p:spPr>
          <a:xfrm>
            <a:off x="2589680" y="1354263"/>
            <a:ext cx="446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白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709635" y="1354263"/>
            <a:ext cx="446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黄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69725" y="1792737"/>
            <a:ext cx="446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红</a:t>
            </a:r>
          </a:p>
        </p:txBody>
      </p:sp>
      <p:sp>
        <p:nvSpPr>
          <p:cNvPr id="23" name="矩形 22"/>
          <p:cNvSpPr/>
          <p:nvPr/>
        </p:nvSpPr>
        <p:spPr>
          <a:xfrm>
            <a:off x="3707335" y="1792737"/>
            <a:ext cx="446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金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060530" y="1792737"/>
            <a:ext cx="4468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绿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78424" y="3204613"/>
            <a:ext cx="3187152" cy="634836"/>
            <a:chOff x="2647234" y="3410721"/>
            <a:chExt cx="3187152" cy="634836"/>
          </a:xfrm>
        </p:grpSpPr>
        <p:grpSp>
          <p:nvGrpSpPr>
            <p:cNvPr id="6" name="组合 25"/>
            <p:cNvGrpSpPr/>
            <p:nvPr/>
          </p:nvGrpSpPr>
          <p:grpSpPr>
            <a:xfrm>
              <a:off x="3036520" y="3473627"/>
              <a:ext cx="2797866" cy="495730"/>
              <a:chOff x="3982448" y="2640350"/>
              <a:chExt cx="2797866" cy="495730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3982448" y="2640350"/>
                <a:ext cx="2755693" cy="495730"/>
              </a:xfrm>
              <a:prstGeom prst="roundRect">
                <a:avLst/>
              </a:prstGeom>
              <a:solidFill>
                <a:srgbClr val="FF7C8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="" xmlns:a16="http://schemas.microsoft.com/office/drawing/2014/main" id="{7F556450-284D-49AA-805B-B1AF7FDD6E90}"/>
                  </a:ext>
                </a:extLst>
              </p:cNvPr>
              <p:cNvSpPr/>
              <p:nvPr/>
            </p:nvSpPr>
            <p:spPr>
              <a:xfrm>
                <a:off x="4245780" y="2682785"/>
                <a:ext cx="253453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生机勃勃  五彩缤纷</a:t>
                </a:r>
                <a:endParaRPr lang="zh-CN" altLang="en-US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7234" y="3410721"/>
              <a:ext cx="778572" cy="63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4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16667E-6 4.07407E-6 L 4.16667E-6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4.72222E-6 4.07407E-6 L 4.72222E-6 -0.07223 " pathEditMode="relative" rAng="0" ptsTypes="AA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77556E-17 -1.11111E-6 L 2.77556E-17 -0.07222 " pathEditMode="relative" rAng="0" ptsTypes="AA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94444E-6 -1.11111E-6 L 1.94444E-6 -0.07222 " pathEditMode="relative" rAng="0" ptsTypes="AA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66667E-6 -1.11111E-6 L 1.66667E-6 -0.07222 " pathEditMode="relative" rAng="0" ptsTypes="AA">
                                      <p:cBhvr>
                                        <p:cTn id="3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36" dur="indefinite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build="allAtOnce"/>
      <p:bldP spid="21" grpId="1" build="allAtOnce"/>
      <p:bldP spid="22" grpId="1" build="allAtOnce"/>
      <p:bldP spid="23" grpId="1" build="allAtOnce"/>
      <p:bldP spid="24" grpI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2932918"/>
            <a:ext cx="9144000" cy="2210582"/>
            <a:chOff x="0" y="2932918"/>
            <a:chExt cx="9144000" cy="221058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36"/>
            <a:stretch/>
          </p:blipFill>
          <p:spPr>
            <a:xfrm>
              <a:off x="0" y="3586754"/>
              <a:ext cx="9144000" cy="155674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2932918"/>
              <a:ext cx="9144000" cy="2210582"/>
            </a:xfrm>
            <a:prstGeom prst="rect">
              <a:avLst/>
            </a:prstGeom>
            <a:solidFill>
              <a:srgbClr val="E5FAF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565142" y="799036"/>
            <a:ext cx="8017179" cy="91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　　到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我有记忆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的时候，园子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里就只有一棵樱桃树、一棵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李子树，因为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樱桃和李子都不大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结果子，所以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觉得它们并不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存在。</a:t>
            </a:r>
            <a:endParaRPr lang="zh-CN" altLang="en-US" sz="2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5142" y="1699697"/>
            <a:ext cx="8013715" cy="141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　这榆树在园子的西北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角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上，来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风，榆树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先</a:t>
            </a:r>
            <a:r>
              <a:rPr lang="zh-CN" altLang="en-US" sz="2200" smtClean="0">
                <a:solidFill>
                  <a:srgbClr val="E5FA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呼叫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，来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雨，榆树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先</a:t>
            </a:r>
            <a:r>
              <a:rPr lang="zh-CN" altLang="en-US" sz="2200" smtClean="0">
                <a:solidFill>
                  <a:srgbClr val="E5FA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冒烟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太阳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出来，榆树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200">
                <a:latin typeface="楷体" panose="02010609060101010101" pitchFamily="49" charset="-122"/>
                <a:ea typeface="楷体" panose="02010609060101010101" pitchFamily="49" charset="-122"/>
              </a:rPr>
              <a:t>叶子就</a:t>
            </a:r>
            <a:r>
              <a:rPr lang="zh-CN" altLang="en-US" sz="2200" smtClean="0">
                <a:solidFill>
                  <a:srgbClr val="E5FA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发光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了，它们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闪烁得和沙滩上的蚌壳一样。</a:t>
            </a:r>
          </a:p>
        </p:txBody>
      </p:sp>
      <p:sp>
        <p:nvSpPr>
          <p:cNvPr id="10" name="矩形 9"/>
          <p:cNvSpPr/>
          <p:nvPr/>
        </p:nvSpPr>
        <p:spPr>
          <a:xfrm>
            <a:off x="6432087" y="1737700"/>
            <a:ext cx="87838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呼叫</a:t>
            </a:r>
          </a:p>
        </p:txBody>
      </p:sp>
      <p:sp>
        <p:nvSpPr>
          <p:cNvPr id="11" name="矩形 10"/>
          <p:cNvSpPr/>
          <p:nvPr/>
        </p:nvSpPr>
        <p:spPr>
          <a:xfrm>
            <a:off x="1403432" y="2174759"/>
            <a:ext cx="8664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冒烟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92231" y="2174089"/>
            <a:ext cx="81249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发光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978424" y="3204613"/>
            <a:ext cx="3187152" cy="634836"/>
            <a:chOff x="2647234" y="3410721"/>
            <a:chExt cx="3187152" cy="634836"/>
          </a:xfrm>
        </p:grpSpPr>
        <p:grpSp>
          <p:nvGrpSpPr>
            <p:cNvPr id="19" name="组合 25"/>
            <p:cNvGrpSpPr/>
            <p:nvPr/>
          </p:nvGrpSpPr>
          <p:grpSpPr>
            <a:xfrm>
              <a:off x="3036520" y="3473627"/>
              <a:ext cx="2797866" cy="495730"/>
              <a:chOff x="3982448" y="2640350"/>
              <a:chExt cx="2797866" cy="495730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3982448" y="2640350"/>
                <a:ext cx="2755693" cy="495730"/>
              </a:xfrm>
              <a:prstGeom prst="roundRect">
                <a:avLst/>
              </a:prstGeom>
              <a:solidFill>
                <a:srgbClr val="FF7C8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="" xmlns:a16="http://schemas.microsoft.com/office/drawing/2014/main" id="{7F556450-284D-49AA-805B-B1AF7FDD6E90}"/>
                  </a:ext>
                </a:extLst>
              </p:cNvPr>
              <p:cNvSpPr/>
              <p:nvPr/>
            </p:nvSpPr>
            <p:spPr>
              <a:xfrm>
                <a:off x="4245780" y="2682785"/>
                <a:ext cx="253453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>
                    <a:solidFill>
                      <a:schemeClr val="bg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活力四射　充满诗意</a:t>
                </a: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7234" y="3410721"/>
              <a:ext cx="778572" cy="6348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40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5E-6 4.5679E-6 L 5E-6 -0.07223 " pathEditMode="relative" rAng="0" ptsTypes="AA">
                                      <p:cBhvr>
                                        <p:cTn id="2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2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-4.72222E-6 1.23457E-7 L -4.72222E-6 -0.07222 " pathEditMode="relative" rAng="0" ptsTypes="AA">
                                      <p:cBhvr>
                                        <p:cTn id="3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Motion origin="layout" path="M 5E-6 1.23457E-7 L 5E-6 -0.07222 " pathEditMode="relative" rAng="0" ptsTypes="AA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  <p:bldP spid="9" grpId="0" build="allAtOnce"/>
      <p:bldP spid="10" grpId="0" build="allAtOnce"/>
      <p:bldP spid="10" grpId="1" build="allAtOnce"/>
      <p:bldP spid="11" grpId="0" build="allAtOnce"/>
      <p:bldP spid="11" grpId="1" build="allAtOnce"/>
      <p:bldP spid="12" grpId="0" build="allAtOnce"/>
      <p:bldP spid="12" grpI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932918"/>
            <a:ext cx="9144000" cy="2210582"/>
            <a:chOff x="0" y="2932918"/>
            <a:chExt cx="9144000" cy="221058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36"/>
            <a:stretch/>
          </p:blipFill>
          <p:spPr>
            <a:xfrm>
              <a:off x="0" y="3586754"/>
              <a:ext cx="9144000" cy="155674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0" y="2932918"/>
              <a:ext cx="9144000" cy="2210582"/>
            </a:xfrm>
            <a:prstGeom prst="rect">
              <a:avLst/>
            </a:prstGeom>
            <a:solidFill>
              <a:srgbClr val="E5FAF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71472" y="2405155"/>
            <a:ext cx="8013715" cy="91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　　太阳光芒四射，亮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得使人睁不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开眼睛，亮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得蚯蚓不敢钻出</a:t>
            </a:r>
            <a:r>
              <a:rPr lang="zh-CN" altLang="en-US" sz="2200" smtClean="0">
                <a:latin typeface="楷体" panose="02010609060101010101" pitchFamily="49" charset="-122"/>
                <a:ea typeface="楷体" panose="02010609060101010101" pitchFamily="49" charset="-122"/>
              </a:rPr>
              <a:t>地面来，蝙蝠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不敢从黑暗的地方飞出来。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43808" y="813211"/>
            <a:ext cx="3168352" cy="1394479"/>
            <a:chOff x="2843808" y="813211"/>
            <a:chExt cx="3168352" cy="1394479"/>
          </a:xfrm>
        </p:grpSpPr>
        <p:sp>
          <p:nvSpPr>
            <p:cNvPr id="17" name="矩形 16"/>
            <p:cNvSpPr/>
            <p:nvPr/>
          </p:nvSpPr>
          <p:spPr>
            <a:xfrm>
              <a:off x="3059833" y="1746025"/>
              <a:ext cx="8640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smtClean="0">
                  <a:latin typeface="楷体" panose="02010609060101010101" pitchFamily="49" charset="-122"/>
                  <a:ea typeface="楷体" panose="02010609060101010101" pitchFamily="49" charset="-122"/>
                </a:rPr>
                <a:t>蚯蚓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813211"/>
              <a:ext cx="1080120" cy="93810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0" t="73800" r="61230" b="9400"/>
            <a:stretch/>
          </p:blipFill>
          <p:spPr>
            <a:xfrm>
              <a:off x="2843808" y="850217"/>
              <a:ext cx="1296144" cy="86409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076056" y="1746025"/>
              <a:ext cx="8640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蝙蝠</a:t>
              </a:r>
              <a:endPara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9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2932918"/>
            <a:ext cx="9144000" cy="2210582"/>
            <a:chOff x="0" y="2932918"/>
            <a:chExt cx="9144000" cy="2210582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36"/>
            <a:stretch/>
          </p:blipFill>
          <p:spPr>
            <a:xfrm>
              <a:off x="0" y="3586754"/>
              <a:ext cx="9144000" cy="1556746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0" y="2932918"/>
              <a:ext cx="9144000" cy="2210582"/>
            </a:xfrm>
            <a:prstGeom prst="rect">
              <a:avLst/>
            </a:prstGeom>
            <a:solidFill>
              <a:srgbClr val="E5FAFF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66709" y="820041"/>
            <a:ext cx="45813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一切都</a:t>
            </a: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活了</a:t>
            </a:r>
            <a:r>
              <a:rPr 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要做什么</a:t>
            </a:r>
            <a:r>
              <a:rPr 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</a:t>
            </a:r>
            <a:r>
              <a:rPr lang="zh-CN" altLang="en-US" sz="20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</a:t>
            </a: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什么。</a:t>
            </a:r>
            <a:endParaRPr lang="zh-CN" altLang="en-US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6709" y="1270626"/>
            <a:ext cx="12689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倭瓜愿意</a:t>
            </a:r>
            <a:endParaRPr lang="zh-CN" altLang="en-US" sz="2000" dirty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44008" y="820041"/>
            <a:ext cx="4232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要怎么样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就怎么样</a:t>
            </a:r>
            <a:r>
              <a:rPr 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都是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自由的。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6239" y="1270626"/>
            <a:ext cx="50854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爬上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架就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爬上架，愿意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爬上房就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爬上房。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6709" y="1670736"/>
            <a:ext cx="800105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　　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朵花，就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开一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朵花，愿意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结一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个瓜，就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结一个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瓜。若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都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不愿意，就是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一个瓜也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不结，一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朵花也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不开，也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没有人问它。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6709" y="1670736"/>
            <a:ext cx="141300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黄瓜愿意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85764" y="2532808"/>
            <a:ext cx="6048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长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多高就长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多高，它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若愿意长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上天去，也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没有人管。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709" y="2532808"/>
            <a:ext cx="1340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玉米愿意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6709" y="2919568"/>
            <a:ext cx="830952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　　　　　　　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一会儿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从墙头上飞来一对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黄蝴蝶，一会儿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又从墙头上飞走一只白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蝴蝶。它们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是从谁家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来的，又要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飞到谁家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去？太阳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也不知道。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66709" y="2919568"/>
            <a:ext cx="198906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蝴蝶随意</a:t>
            </a:r>
            <a:r>
              <a:rPr lang="zh-CN" altLang="en-US" sz="200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地飞，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92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/>
      <p:bldP spid="14" grpId="0"/>
      <p:bldP spid="15" grpId="0"/>
      <p:bldP spid="10" grpId="0"/>
      <p:bldP spid="16" grpId="0"/>
      <p:bldP spid="11" grpId="0"/>
      <p:bldP spid="20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4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99592" y="1467258"/>
            <a:ext cx="7344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　　在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“我”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眼中，园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中的昆虫颜色漂亮、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姿态可爱，园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中的花草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色彩鲜明，园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中的榆树高大茂盛、充满活力</a:t>
            </a:r>
            <a:r>
              <a:rPr lang="en-US" altLang="zh-CN" sz="2400" dirty="0" smtClean="0">
                <a:latin typeface="+mj-ea"/>
                <a:ea typeface="+mj-ea"/>
              </a:rPr>
              <a:t>……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细致的景物描写表达出“我”对园子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的喜爱，我们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能从中体会到“我”爱园子中的一切。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11560" y="664215"/>
            <a:ext cx="1471085" cy="534600"/>
            <a:chOff x="3131840" y="2188312"/>
            <a:chExt cx="1471085" cy="534600"/>
          </a:xfrm>
        </p:grpSpPr>
        <p:sp>
          <p:nvSpPr>
            <p:cNvPr id="8" name="圆角矩形 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chemeClr val="accent6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小　结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18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5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3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256D4F94-70CC-4CB4-A71A-8FEFF0187535}"/>
              </a:ext>
            </a:extLst>
          </p:cNvPr>
          <p:cNvGrpSpPr/>
          <p:nvPr/>
        </p:nvGrpSpPr>
        <p:grpSpPr>
          <a:xfrm>
            <a:off x="623180" y="1347615"/>
            <a:ext cx="7897641" cy="2736303"/>
            <a:chOff x="1086756" y="1711557"/>
            <a:chExt cx="7613611" cy="2953664"/>
          </a:xfrm>
        </p:grpSpPr>
        <p:sp>
          <p:nvSpPr>
            <p:cNvPr id="12" name="矩形: 圆角 20">
              <a:extLst>
                <a:ext uri="{FF2B5EF4-FFF2-40B4-BE49-F238E27FC236}">
                  <a16:creationId xmlns="" xmlns:a16="http://schemas.microsoft.com/office/drawing/2014/main" id="{43AB7232-3451-43B4-B924-BB49EA2C0025}"/>
                </a:ext>
              </a:extLst>
            </p:cNvPr>
            <p:cNvSpPr/>
            <p:nvPr/>
          </p:nvSpPr>
          <p:spPr>
            <a:xfrm>
              <a:off x="1239156" y="1782476"/>
              <a:ext cx="7461211" cy="2882745"/>
            </a:xfrm>
            <a:prstGeom prst="roundRect">
              <a:avLst>
                <a:gd name="adj" fmla="val 3954"/>
              </a:avLst>
            </a:prstGeom>
            <a:solidFill>
              <a:srgbClr val="F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21">
              <a:extLst>
                <a:ext uri="{FF2B5EF4-FFF2-40B4-BE49-F238E27FC236}">
                  <a16:creationId xmlns="" xmlns:a16="http://schemas.microsoft.com/office/drawing/2014/main" id="{13C84E8E-850B-4AA3-AD88-E4C4572421A9}"/>
                </a:ext>
              </a:extLst>
            </p:cNvPr>
            <p:cNvSpPr/>
            <p:nvPr/>
          </p:nvSpPr>
          <p:spPr>
            <a:xfrm>
              <a:off x="1086756" y="1711557"/>
              <a:ext cx="7555439" cy="2882745"/>
            </a:xfrm>
            <a:prstGeom prst="roundRect">
              <a:avLst>
                <a:gd name="adj" fmla="val 39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0B151660-53DC-49FA-90E5-95A1A6CFD04A}"/>
              </a:ext>
            </a:extLst>
          </p:cNvPr>
          <p:cNvSpPr txBox="1"/>
          <p:nvPr/>
        </p:nvSpPr>
        <p:spPr>
          <a:xfrm>
            <a:off x="2413527" y="1623613"/>
            <a:ext cx="58308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萧红，中国女作家，“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民国四大才女”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之一，被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誉为“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世纪</a:t>
            </a:r>
            <a:r>
              <a:rPr lang="en-US" altLang="zh-CN" sz="2000">
                <a:latin typeface="楷体" panose="02010609060101010101" pitchFamily="49" charset="-122"/>
                <a:ea typeface="楷体" panose="02010609060101010101" pitchFamily="49" charset="-122"/>
              </a:rPr>
              <a:t>30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年代的文学洛神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，鲁迅曾称萧红为“当今中国最有前途的女作家”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。萧红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的小说有超常规的文体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语言，诗化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、直率而自然。萧红的创作多有自叙传的色彩。</a:t>
            </a:r>
          </a:p>
        </p:txBody>
      </p:sp>
      <p:pic>
        <p:nvPicPr>
          <p:cNvPr id="18" name="图片 1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79179"/>
            <a:ext cx="1251593" cy="178175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组合 18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20" name="圆角矩形 19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作者简介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12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="" xmlns:a16="http://schemas.microsoft.com/office/drawing/2014/main" id="{256D4F94-70CC-4CB4-A71A-8FEFF0187535}"/>
              </a:ext>
            </a:extLst>
          </p:cNvPr>
          <p:cNvGrpSpPr/>
          <p:nvPr/>
        </p:nvGrpSpPr>
        <p:grpSpPr>
          <a:xfrm>
            <a:off x="623180" y="1347615"/>
            <a:ext cx="7897641" cy="3096343"/>
            <a:chOff x="1086756" y="1711557"/>
            <a:chExt cx="7613611" cy="2953664"/>
          </a:xfrm>
        </p:grpSpPr>
        <p:sp>
          <p:nvSpPr>
            <p:cNvPr id="12" name="矩形: 圆角 20">
              <a:extLst>
                <a:ext uri="{FF2B5EF4-FFF2-40B4-BE49-F238E27FC236}">
                  <a16:creationId xmlns="" xmlns:a16="http://schemas.microsoft.com/office/drawing/2014/main" id="{43AB7232-3451-43B4-B924-BB49EA2C0025}"/>
                </a:ext>
              </a:extLst>
            </p:cNvPr>
            <p:cNvSpPr/>
            <p:nvPr/>
          </p:nvSpPr>
          <p:spPr>
            <a:xfrm>
              <a:off x="1239156" y="1782476"/>
              <a:ext cx="7461211" cy="2882745"/>
            </a:xfrm>
            <a:prstGeom prst="roundRect">
              <a:avLst>
                <a:gd name="adj" fmla="val 3954"/>
              </a:avLst>
            </a:prstGeom>
            <a:solidFill>
              <a:srgbClr val="FF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21">
              <a:extLst>
                <a:ext uri="{FF2B5EF4-FFF2-40B4-BE49-F238E27FC236}">
                  <a16:creationId xmlns="" xmlns:a16="http://schemas.microsoft.com/office/drawing/2014/main" id="{13C84E8E-850B-4AA3-AD88-E4C4572421A9}"/>
                </a:ext>
              </a:extLst>
            </p:cNvPr>
            <p:cNvSpPr/>
            <p:nvPr/>
          </p:nvSpPr>
          <p:spPr>
            <a:xfrm>
              <a:off x="1086756" y="1711557"/>
              <a:ext cx="7555439" cy="2882745"/>
            </a:xfrm>
            <a:prstGeom prst="roundRect">
              <a:avLst>
                <a:gd name="adj" fmla="val 39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0B151660-53DC-49FA-90E5-95A1A6CFD04A}"/>
              </a:ext>
            </a:extLst>
          </p:cNvPr>
          <p:cNvSpPr txBox="1"/>
          <p:nvPr/>
        </p:nvSpPr>
        <p:spPr>
          <a:xfrm>
            <a:off x="2413527" y="1623613"/>
            <a:ext cx="58308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呼兰河传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，长篇小说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。作家萧红以自己的童年生活为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线索，写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了呼兰这座小城当年的社会风貌、人情百态。她以很多的笔墨写了自己的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童年，尤其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重点写了家里的园子。她称它为“祖父的园子”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“自己的后花园”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7F556450-284D-49AA-805B-B1AF7FDD6E90}"/>
              </a:ext>
            </a:extLst>
          </p:cNvPr>
          <p:cNvSpPr/>
          <p:nvPr/>
        </p:nvSpPr>
        <p:spPr>
          <a:xfrm>
            <a:off x="1004586" y="3751712"/>
            <a:ext cx="7193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篇</a:t>
            </a:r>
            <a:r>
              <a:rPr lang="zh-CN" altLang="en-US" sz="200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叙事诗，一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幅多彩的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风土</a:t>
            </a:r>
            <a:r>
              <a:rPr lang="zh-CN" altLang="en-US" sz="200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画，一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串凄婉的</a:t>
            </a:r>
            <a:r>
              <a:rPr lang="zh-CN" altLang="en-US" sz="200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歌谣</a:t>
            </a:r>
            <a:r>
              <a:rPr lang="zh-CN" altLang="en-US" sz="200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sz="2000" smtClean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rgbClr val="7030A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茅盾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21" name="圆角矩形 20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2F7DE1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作者简介</a:t>
              </a: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83" y="1599258"/>
            <a:ext cx="1432684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4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23237" y="735546"/>
            <a:ext cx="7697527" cy="3672408"/>
            <a:chOff x="859251" y="1533419"/>
            <a:chExt cx="7425498" cy="2829860"/>
          </a:xfrm>
        </p:grpSpPr>
        <p:sp>
          <p:nvSpPr>
            <p:cNvPr id="10" name="矩形: 圆角 1">
              <a:extLst>
                <a:ext uri="{FF2B5EF4-FFF2-40B4-BE49-F238E27FC236}">
                  <a16:creationId xmlns="" xmlns:a16="http://schemas.microsoft.com/office/drawing/2014/main" id="{189F7122-1B35-4363-BCDD-B269F1114DE9}"/>
                </a:ext>
              </a:extLst>
            </p:cNvPr>
            <p:cNvSpPr/>
            <p:nvPr/>
          </p:nvSpPr>
          <p:spPr>
            <a:xfrm>
              <a:off x="859251" y="1533419"/>
              <a:ext cx="7425498" cy="2829860"/>
            </a:xfrm>
            <a:prstGeom prst="roundRect">
              <a:avLst>
                <a:gd name="adj" fmla="val 5655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2">
              <a:extLst>
                <a:ext uri="{FF2B5EF4-FFF2-40B4-BE49-F238E27FC236}">
                  <a16:creationId xmlns="" xmlns:a16="http://schemas.microsoft.com/office/drawing/2014/main" id="{B2B7A068-7DD2-47E1-9183-AD4D6D44F914}"/>
                </a:ext>
              </a:extLst>
            </p:cNvPr>
            <p:cNvSpPr/>
            <p:nvPr/>
          </p:nvSpPr>
          <p:spPr>
            <a:xfrm>
              <a:off x="973487" y="1614287"/>
              <a:ext cx="7197025" cy="2668124"/>
            </a:xfrm>
            <a:prstGeom prst="roundRect">
              <a:avLst>
                <a:gd name="adj" fmla="val 3261"/>
              </a:avLst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D1FCD5D-34A8-43EB-8048-7321677B44AB}"/>
              </a:ext>
            </a:extLst>
          </p:cNvPr>
          <p:cNvSpPr/>
          <p:nvPr/>
        </p:nvSpPr>
        <p:spPr>
          <a:xfrm>
            <a:off x="1032907" y="1338545"/>
            <a:ext cx="707818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smtClean="0">
                <a:latin typeface="+mj-ea"/>
                <a:ea typeface="+mj-ea"/>
              </a:rPr>
              <a:t>(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en-US" altLang="zh-CN" sz="2000" smtClean="0">
                <a:latin typeface="+mj-ea"/>
                <a:ea typeface="+mj-ea"/>
              </a:rPr>
              <a:t>)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一边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读一边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圈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出生字，借助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拼音把生字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读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准确，不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理解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的词语作上标记。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smtClean="0">
                <a:latin typeface="+mj-ea"/>
              </a:rPr>
              <a:t>(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en-US" altLang="zh-CN" sz="2000" smtClean="0">
                <a:latin typeface="+mj-ea"/>
              </a:rPr>
              <a:t>)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把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课文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读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通顺，难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读的句子多读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几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遍，并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标上自然段的序号。</a:t>
            </a: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r>
              <a:rPr lang="en-US" altLang="zh-CN" sz="2000" smtClean="0">
                <a:latin typeface="+mj-ea"/>
              </a:rPr>
              <a:t>(</a:t>
            </a:r>
            <a:r>
              <a:rPr lang="en-US" altLang="zh-CN" sz="2000" smtClean="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r>
              <a:rPr lang="en-US" altLang="zh-CN" sz="2000" smtClean="0">
                <a:latin typeface="+mj-ea"/>
              </a:rPr>
              <a:t>)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小组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合作识记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生字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　①</a:t>
            </a: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朗读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生字，相互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正音。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endParaRPr lang="en-US" altLang="zh-CN" sz="20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　　②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交流识记生字的好</a:t>
            </a:r>
            <a:r>
              <a:rPr lang="zh-CN" altLang="en-US" sz="2000" smtClean="0">
                <a:latin typeface="楷体" panose="02010609060101010101" pitchFamily="49" charset="-122"/>
                <a:ea typeface="楷体" panose="02010609060101010101" pitchFamily="49" charset="-122"/>
              </a:rPr>
              <a:t>方法。　　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2907" y="938435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自</a:t>
            </a:r>
            <a:r>
              <a:rPr lang="zh-CN" altLang="zh-CN" sz="20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读</a:t>
            </a:r>
            <a:r>
              <a:rPr lang="zh-CN" altLang="zh-CN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课文</a:t>
            </a:r>
            <a:r>
              <a:rPr lang="zh-CN" altLang="en-US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完成</a:t>
            </a:r>
            <a:r>
              <a:rPr lang="zh-CN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任务</a:t>
            </a:r>
            <a:endParaRPr lang="zh-CN" altLang="en-US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053535"/>
            <a:ext cx="1406892" cy="14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43608" y="1445942"/>
            <a:ext cx="55813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①蜜蜂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蝴蝶　蜻蜓　蚂蚱　蚯蚓　蚌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483768" y="1880607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336926" y="1880607"/>
            <a:ext cx="351557" cy="54000"/>
            <a:chOff x="4192910" y="1788523"/>
            <a:chExt cx="351557" cy="54000"/>
          </a:xfrm>
        </p:grpSpPr>
        <p:sp>
          <p:nvSpPr>
            <p:cNvPr id="23" name="椭圆 22"/>
            <p:cNvSpPr/>
            <p:nvPr/>
          </p:nvSpPr>
          <p:spPr>
            <a:xfrm>
              <a:off x="4192910" y="1788523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490467" y="1788523"/>
              <a:ext cx="54000" cy="54000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30" name="圆角矩形 29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A00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自学检测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35" name="矩形 34"/>
          <p:cNvSpPr/>
          <p:nvPr/>
        </p:nvSpPr>
        <p:spPr>
          <a:xfrm>
            <a:off x="1043608" y="2101840"/>
            <a:ext cx="68775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②韭菜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谷穗　倭瓜　黄瓜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　樱桃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榆树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水瓢  </a:t>
            </a:r>
            <a:endParaRPr lang="en-US" altLang="zh-CN" sz="2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　锄头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蚌壳  </a:t>
            </a:r>
          </a:p>
        </p:txBody>
      </p:sp>
      <p:sp>
        <p:nvSpPr>
          <p:cNvPr id="50" name="椭圆 49"/>
          <p:cNvSpPr/>
          <p:nvPr/>
        </p:nvSpPr>
        <p:spPr>
          <a:xfrm>
            <a:off x="3419871" y="2520510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228010" y="2520510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581633" y="3605738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2473895" y="3605738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374188" y="2520510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19" y="2625491"/>
            <a:ext cx="780356" cy="5547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24" y="2607201"/>
            <a:ext cx="566977" cy="5913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5846" y="2485270"/>
            <a:ext cx="835224" cy="835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791" y="2640732"/>
            <a:ext cx="865707" cy="5243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184" y="2585863"/>
            <a:ext cx="658425" cy="6340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894" y="2598056"/>
            <a:ext cx="798645" cy="60965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8737" y="2622442"/>
            <a:ext cx="749873" cy="5608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0102" y="3669118"/>
            <a:ext cx="835224" cy="68890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9897" y="3507560"/>
            <a:ext cx="1012024" cy="10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0" grpId="0" animBg="1"/>
      <p:bldP spid="51" grpId="0" animBg="1"/>
      <p:bldP spid="52" grpId="0" animBg="1"/>
      <p:bldP spid="53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971600" y="1504595"/>
            <a:ext cx="76167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③拔草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　铲地　割掉　啃树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　下种　栽花　拴着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488534" y="1947619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338085" y="1947619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252843" y="1947619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7020272" y="1947619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2423327" y="1947619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71600" y="2213810"/>
            <a:ext cx="6984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④下雨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啰  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在天上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逛  瞎闹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嗡嗡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叫　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101987" y="2630402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40000" y="2630402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252843" y="2630402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186163" y="2630402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971601" y="2887666"/>
            <a:ext cx="6552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⑤胖乎乎  圆滚滚  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毛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嘟嘟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400" smtClean="0">
                <a:latin typeface="楷体" panose="02010609060101010101" pitchFamily="49" charset="-122"/>
                <a:ea typeface="楷体" panose="02010609060101010101" pitchFamily="49" charset="-122"/>
              </a:rPr>
              <a:t>明　晃　蓝悠悠</a:t>
            </a: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　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238370" y="3340110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5238170" y="2916586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晃</a:t>
            </a:r>
            <a:endParaRPr lang="zh-CN" altLang="en-US" sz="2400" dirty="0"/>
          </a:p>
        </p:txBody>
      </p:sp>
      <p:sp>
        <p:nvSpPr>
          <p:cNvPr id="36" name="椭圆 35"/>
          <p:cNvSpPr/>
          <p:nvPr/>
        </p:nvSpPr>
        <p:spPr>
          <a:xfrm>
            <a:off x="5451897" y="3340110"/>
            <a:ext cx="54000" cy="5400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38" name="圆角矩形 3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A00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自学检测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1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05556E-6 1.60494E-6 L -3.05556E-6 -0.07222 " pathEditMode="relative" rAng="0" ptsTypes="AA">
                                      <p:cBhvr>
                                        <p:cTn id="4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4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7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/>
      <p:bldP spid="35" grpId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9" name="圆角矩形 18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FFA000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24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自学检测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sp>
        <p:nvSpPr>
          <p:cNvPr id="30" name="剪去单角的矩形 29"/>
          <p:cNvSpPr/>
          <p:nvPr/>
        </p:nvSpPr>
        <p:spPr>
          <a:xfrm>
            <a:off x="1349560" y="1491630"/>
            <a:ext cx="6156848" cy="2448272"/>
          </a:xfrm>
          <a:prstGeom prst="snip1Rect">
            <a:avLst/>
          </a:prstGeom>
          <a:solidFill>
            <a:schemeClr val="bg1"/>
          </a:solidFill>
          <a:ln>
            <a:solidFill>
              <a:srgbClr val="FF7C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7B9A6C54-6B79-4C03-A4DC-4C296D07FDDA}"/>
              </a:ext>
            </a:extLst>
          </p:cNvPr>
          <p:cNvSpPr/>
          <p:nvPr/>
        </p:nvSpPr>
        <p:spPr>
          <a:xfrm>
            <a:off x="4693410" y="2799718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摇晃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4455FE50-2E97-40AD-B7FC-09488DFBF0C6}"/>
              </a:ext>
            </a:extLst>
          </p:cNvPr>
          <p:cNvSpPr txBox="1"/>
          <p:nvPr/>
        </p:nvSpPr>
        <p:spPr>
          <a:xfrm>
            <a:off x="3747596" y="294121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aozhi.cn_PY" panose="02000500000000000000" charset="0"/>
                <a:ea typeface="楷体" panose="02010609060101010101" pitchFamily="49" charset="-122"/>
                <a:cs typeface="taozhi.cn_PY" panose="02000500000000000000" charset="0"/>
              </a:rPr>
              <a:t>huàng</a:t>
            </a:r>
            <a:endParaRPr lang="en-US" altLang="zh-CN" sz="2400" dirty="0">
              <a:latin typeface="taozhi.cn_PY" panose="02000500000000000000" charset="0"/>
              <a:ea typeface="楷体" panose="02010609060101010101" pitchFamily="49" charset="-122"/>
              <a:cs typeface="taozhi.cn_PY" panose="02000500000000000000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D39DD17D-3685-4B7E-BFEB-8E8C7CD76077}"/>
              </a:ext>
            </a:extLst>
          </p:cNvPr>
          <p:cNvSpPr/>
          <p:nvPr/>
        </p:nvSpPr>
        <p:spPr>
          <a:xfrm>
            <a:off x="4693410" y="1868924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明晃晃</a:t>
            </a:r>
            <a:endParaRPr lang="zh-CN" altLang="en-US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DED02F78-7008-4F48-BB8F-031EEF53C474}"/>
              </a:ext>
            </a:extLst>
          </p:cNvPr>
          <p:cNvSpPr txBox="1"/>
          <p:nvPr/>
        </p:nvSpPr>
        <p:spPr>
          <a:xfrm>
            <a:off x="3747596" y="1951425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latin typeface="taozhi.cn_PY" panose="02000500000000000000" charset="0"/>
                <a:ea typeface="楷体" panose="02010609060101010101" pitchFamily="49" charset="-122"/>
                <a:cs typeface="taozhi.cn_PY" panose="02000500000000000000" charset="0"/>
              </a:rPr>
              <a:t>huǎng</a:t>
            </a:r>
            <a:endParaRPr lang="en-US" altLang="zh-CN" sz="2400" dirty="0">
              <a:latin typeface="taozhi.cn_PY" panose="02000500000000000000" charset="0"/>
              <a:ea typeface="楷体" panose="02010609060101010101" pitchFamily="49" charset="-122"/>
              <a:cs typeface="taozhi.cn_PY" panose="02000500000000000000" charset="0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xmlns="" id="{48C584A0-2BB0-44E8-A1B0-B7F9B200B338}"/>
              </a:ext>
            </a:extLst>
          </p:cNvPr>
          <p:cNvGrpSpPr/>
          <p:nvPr/>
        </p:nvGrpSpPr>
        <p:grpSpPr>
          <a:xfrm>
            <a:off x="2489621" y="2342668"/>
            <a:ext cx="727533" cy="699590"/>
            <a:chOff x="1132983" y="4052699"/>
            <a:chExt cx="727533" cy="699590"/>
          </a:xfrm>
        </p:grpSpPr>
        <p:sp>
          <p:nvSpPr>
            <p:cNvPr id="36" name="圆角矩形 36">
              <a:extLst>
                <a:ext uri="{FF2B5EF4-FFF2-40B4-BE49-F238E27FC236}">
                  <a16:creationId xmlns:a16="http://schemas.microsoft.com/office/drawing/2014/main" xmlns="" id="{CE434F39-74DC-46C6-B503-F003BD3F6668}"/>
                </a:ext>
              </a:extLst>
            </p:cNvPr>
            <p:cNvSpPr/>
            <p:nvPr/>
          </p:nvSpPr>
          <p:spPr bwMode="auto">
            <a:xfrm rot="18900000">
              <a:off x="1132983" y="4100147"/>
              <a:ext cx="652141" cy="652142"/>
            </a:xfrm>
            <a:prstGeom prst="roundRect">
              <a:avLst>
                <a:gd name="adj" fmla="val 12167"/>
              </a:avLst>
            </a:prstGeom>
            <a:solidFill>
              <a:srgbClr val="FF7C8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xmlns="" id="{1B148DBF-5ACB-439F-874F-859D3D49D8A3}"/>
                </a:ext>
              </a:extLst>
            </p:cNvPr>
            <p:cNvSpPr/>
            <p:nvPr/>
          </p:nvSpPr>
          <p:spPr bwMode="auto">
            <a:xfrm>
              <a:off x="1789373" y="4390643"/>
              <a:ext cx="71143" cy="71143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charset="0"/>
                <a:ea typeface="宋体" panose="02010600030101010101" pitchFamily="2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xmlns="" id="{2716F71C-B0C6-40F8-8F6F-FE85DA444F92}"/>
                </a:ext>
              </a:extLst>
            </p:cNvPr>
            <p:cNvSpPr/>
            <p:nvPr/>
          </p:nvSpPr>
          <p:spPr>
            <a:xfrm>
              <a:off x="1137957" y="4052699"/>
              <a:ext cx="6463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atinLnBrk="1"/>
              <a:r>
                <a:rPr lang="zh-CN" altLang="en-US" sz="36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晃</a:t>
              </a:r>
              <a:endPara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xmlns="" id="{16542CAE-26F4-4E72-8C06-E0ECB2904FC0}"/>
              </a:ext>
            </a:extLst>
          </p:cNvPr>
          <p:cNvCxnSpPr/>
          <p:nvPr/>
        </p:nvCxnSpPr>
        <p:spPr bwMode="auto">
          <a:xfrm flipV="1">
            <a:off x="3175232" y="2262881"/>
            <a:ext cx="516576" cy="4581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xmlns="" id="{3457C4E8-839A-4B83-837B-17E302AFF88F}"/>
              </a:ext>
            </a:extLst>
          </p:cNvPr>
          <p:cNvCxnSpPr/>
          <p:nvPr/>
        </p:nvCxnSpPr>
        <p:spPr bwMode="auto">
          <a:xfrm>
            <a:off x="3173926" y="2719175"/>
            <a:ext cx="517882" cy="46597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2" name="组合 41"/>
          <p:cNvGrpSpPr/>
          <p:nvPr/>
        </p:nvGrpSpPr>
        <p:grpSpPr>
          <a:xfrm>
            <a:off x="6719744" y="3361468"/>
            <a:ext cx="1150108" cy="885711"/>
            <a:chOff x="6887994" y="3219822"/>
            <a:chExt cx="1215544" cy="936104"/>
          </a:xfrm>
        </p:grpSpPr>
        <p:pic>
          <p:nvPicPr>
            <p:cNvPr id="43" name="图片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29" t="36000" b="45800"/>
            <a:stretch/>
          </p:blipFill>
          <p:spPr>
            <a:xfrm>
              <a:off x="7115789" y="3219822"/>
              <a:ext cx="987749" cy="936104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29" t="36000" b="45800"/>
            <a:stretch/>
          </p:blipFill>
          <p:spPr>
            <a:xfrm>
              <a:off x="6887994" y="3444845"/>
              <a:ext cx="636340" cy="60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518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611560" y="652811"/>
            <a:ext cx="1471085" cy="534600"/>
            <a:chOff x="3131840" y="2188312"/>
            <a:chExt cx="1471085" cy="534600"/>
          </a:xfrm>
        </p:grpSpPr>
        <p:sp>
          <p:nvSpPr>
            <p:cNvPr id="18" name="圆角矩形 17"/>
            <p:cNvSpPr/>
            <p:nvPr/>
          </p:nvSpPr>
          <p:spPr>
            <a:xfrm>
              <a:off x="3131840" y="2211710"/>
              <a:ext cx="1471085" cy="511202"/>
            </a:xfrm>
            <a:prstGeom prst="roundRect">
              <a:avLst>
                <a:gd name="adj" fmla="val 27847"/>
              </a:avLst>
            </a:prstGeom>
            <a:solidFill>
              <a:srgbClr val="587B84"/>
            </a:solidFill>
            <a:ln>
              <a:noFill/>
            </a:ln>
            <a:effectLst>
              <a:outerShdw dist="25400" dir="2700000" algn="tl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 flipH="1">
              <a:off x="3131840" y="2211710"/>
              <a:ext cx="738000" cy="511202"/>
            </a:xfrm>
            <a:custGeom>
              <a:avLst/>
              <a:gdLst>
                <a:gd name="connsiteX0" fmla="*/ 0 w 738000"/>
                <a:gd name="connsiteY0" fmla="*/ 0 h 511202"/>
                <a:gd name="connsiteX1" fmla="*/ 595646 w 738000"/>
                <a:gd name="connsiteY1" fmla="*/ 0 h 511202"/>
                <a:gd name="connsiteX2" fmla="*/ 738000 w 738000"/>
                <a:gd name="connsiteY2" fmla="*/ 142354 h 511202"/>
                <a:gd name="connsiteX3" fmla="*/ 738000 w 738000"/>
                <a:gd name="connsiteY3" fmla="*/ 368848 h 511202"/>
                <a:gd name="connsiteX4" fmla="*/ 595646 w 738000"/>
                <a:gd name="connsiteY4" fmla="*/ 511202 h 511202"/>
                <a:gd name="connsiteX5" fmla="*/ 0 w 738000"/>
                <a:gd name="connsiteY5" fmla="*/ 511202 h 511202"/>
                <a:gd name="connsiteX6" fmla="*/ 0 w 738000"/>
                <a:gd name="connsiteY6" fmla="*/ 0 h 51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000" h="511202">
                  <a:moveTo>
                    <a:pt x="0" y="0"/>
                  </a:moveTo>
                  <a:lnTo>
                    <a:pt x="595646" y="0"/>
                  </a:lnTo>
                  <a:cubicBezTo>
                    <a:pt x="674266" y="0"/>
                    <a:pt x="738000" y="63734"/>
                    <a:pt x="738000" y="142354"/>
                  </a:cubicBezTo>
                  <a:lnTo>
                    <a:pt x="738000" y="368848"/>
                  </a:lnTo>
                  <a:cubicBezTo>
                    <a:pt x="738000" y="447468"/>
                    <a:pt x="674266" y="511202"/>
                    <a:pt x="595646" y="511202"/>
                  </a:cubicBezTo>
                  <a:lnTo>
                    <a:pt x="0" y="511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155079" y="2188312"/>
              <a:ext cx="1424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写一写</a:t>
              </a:r>
              <a:endPara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164913" y="2243474"/>
              <a:ext cx="1404938" cy="447675"/>
            </a:xfrm>
            <a:prstGeom prst="roundRect">
              <a:avLst>
                <a:gd name="adj" fmla="val 24595"/>
              </a:avLst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5137" y="2608838"/>
              <a:ext cx="824491" cy="114074"/>
            </a:xfrm>
            <a:prstGeom prst="rect">
              <a:avLst/>
            </a:prstGeom>
          </p:spPr>
        </p:pic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" y="1707654"/>
            <a:ext cx="1043559" cy="10435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95" y="1707654"/>
            <a:ext cx="1043559" cy="104355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2" y="1707654"/>
            <a:ext cx="1043559" cy="104355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29" y="1707654"/>
            <a:ext cx="1043559" cy="104355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96" y="1707654"/>
            <a:ext cx="1043559" cy="104355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63" y="1707654"/>
            <a:ext cx="1043559" cy="104355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707653"/>
            <a:ext cx="1043559" cy="104355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28" y="2909842"/>
            <a:ext cx="1043559" cy="104355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95" y="2909842"/>
            <a:ext cx="1043559" cy="104355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262" y="2909842"/>
            <a:ext cx="1043559" cy="104355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529" y="2909842"/>
            <a:ext cx="1043559" cy="104355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61" y="2909842"/>
            <a:ext cx="1043559" cy="104355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2909842"/>
            <a:ext cx="1043559" cy="104355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96" y="2909842"/>
            <a:ext cx="1043559" cy="104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6386bad1b193e8ddd96c78c97f95eeb279f1e04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3244</TotalTime>
  <Words>155</Words>
  <Application>Microsoft Office PowerPoint</Application>
  <PresentationFormat>全屏显示(16:9)</PresentationFormat>
  <Paragraphs>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黑体</vt:lpstr>
      <vt:lpstr>楷体</vt:lpstr>
      <vt:lpstr>宋体</vt:lpstr>
      <vt:lpstr>Arial</vt:lpstr>
      <vt:lpstr>Calibri</vt:lpstr>
      <vt:lpstr>Calibri Light</vt:lpstr>
      <vt:lpstr>taozhi.cn_PY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806</cp:revision>
  <dcterms:created xsi:type="dcterms:W3CDTF">2015-05-05T08:02:14Z</dcterms:created>
  <dcterms:modified xsi:type="dcterms:W3CDTF">2020-11-24T03:19:10Z</dcterms:modified>
</cp:coreProperties>
</file>